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11.12.2013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11.12.2013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11.12.2013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11.12.2013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11.12.2013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11.12.2013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11.12.2013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11.12.2013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ima2ges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1"/>
            <a:ext cx="9144000" cy="682283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81000" y="764705"/>
            <a:ext cx="8458200" cy="4464495"/>
          </a:xfrm>
        </p:spPr>
        <p:txBody>
          <a:bodyPr>
            <a:prstTxWarp prst="textInflateTop">
              <a:avLst/>
            </a:prstTxWarp>
          </a:bodyPr>
          <a:lstStyle/>
          <a:p>
            <a:pPr algn="ctr"/>
            <a:r>
              <a:rPr lang="kk-KZ" dirty="0" smtClean="0"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reflection blurRad="12700" stA="48000" endA="300" endPos="55000" dir="5400000" sy="-90000" algn="bl" rotWithShape="0"/>
                </a:effectLst>
              </a:rPr>
              <a:t>Электр тоғының Адам ағзасына әсері</a:t>
            </a:r>
            <a:endParaRPr lang="ru-RU" dirty="0"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reflection blurRad="12700" stA="48000" endA="300" endPos="55000" dir="5400000" sy="-90000" algn="bl" rotWithShape="0"/>
              </a:effectLst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839200" cy="2827784"/>
          </a:xfrm>
        </p:spPr>
        <p:txBody>
          <a:bodyPr/>
          <a:lstStyle/>
          <a:p>
            <a:r>
              <a:rPr lang="kk-KZ" dirty="0" smtClean="0">
                <a:solidFill>
                  <a:schemeClr val="tx1"/>
                </a:solidFill>
              </a:rPr>
              <a:t>Электр тоғының әсерінен болатын зақым </a:t>
            </a:r>
            <a:r>
              <a:rPr lang="kk-KZ" dirty="0" smtClean="0">
                <a:solidFill>
                  <a:srgbClr val="FF0000"/>
                </a:solidFill>
              </a:rPr>
              <a:t>электр жарақаты </a:t>
            </a:r>
            <a:r>
              <a:rPr lang="kk-KZ" dirty="0" smtClean="0">
                <a:solidFill>
                  <a:schemeClr val="tx1"/>
                </a:solidFill>
              </a:rPr>
              <a:t>деп аталады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4" name="Рисунок 3" descr="images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79712" y="2780928"/>
            <a:ext cx="4824536" cy="3459101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k-KZ" sz="4000" dirty="0" smtClean="0">
                <a:solidFill>
                  <a:srgbClr val="C00000"/>
                </a:solidFill>
              </a:rPr>
              <a:t>Тоқтың соғуы – организмге:</a:t>
            </a:r>
            <a:endParaRPr lang="ru-RU" sz="4000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700807"/>
            <a:ext cx="4915272" cy="3024337"/>
          </a:xfrm>
        </p:spPr>
        <p:txBody>
          <a:bodyPr>
            <a:normAutofit fontScale="92500" lnSpcReduction="10000"/>
          </a:bodyPr>
          <a:lstStyle/>
          <a:p>
            <a:r>
              <a:rPr lang="kk-KZ" sz="5200" dirty="0" smtClean="0">
                <a:solidFill>
                  <a:srgbClr val="0070C0"/>
                </a:solidFill>
              </a:rPr>
              <a:t>Термиялық</a:t>
            </a:r>
          </a:p>
          <a:p>
            <a:r>
              <a:rPr lang="kk-KZ" sz="5200" dirty="0" smtClean="0">
                <a:solidFill>
                  <a:srgbClr val="002060"/>
                </a:solidFill>
              </a:rPr>
              <a:t>Электрлік</a:t>
            </a:r>
          </a:p>
          <a:p>
            <a:r>
              <a:rPr lang="kk-KZ" sz="5200" dirty="0" smtClean="0">
                <a:solidFill>
                  <a:srgbClr val="00B0F0"/>
                </a:solidFill>
              </a:rPr>
              <a:t>Механикалық</a:t>
            </a:r>
            <a:r>
              <a:rPr lang="kk-KZ" sz="5200" dirty="0" smtClean="0"/>
              <a:t> </a:t>
            </a:r>
          </a:p>
          <a:p>
            <a:pPr>
              <a:buNone/>
            </a:pPr>
            <a:r>
              <a:rPr lang="kk-KZ" dirty="0" smtClean="0"/>
              <a:t> </a:t>
            </a:r>
            <a:r>
              <a:rPr lang="kk-KZ" dirty="0" smtClean="0"/>
              <a:t>   </a:t>
            </a:r>
            <a:endParaRPr lang="ru-RU" dirty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457200" y="4005064"/>
            <a:ext cx="8686800" cy="1872208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k-KZ" sz="2800" cap="all" dirty="0" smtClean="0">
                <a:solidFill>
                  <a:srgbClr val="C00000"/>
                </a:solidFill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rPr>
              <a:t>Әсерден туындайтын күрделі хим-физ құбылыс</a:t>
            </a:r>
            <a:endParaRPr kumimoji="0" lang="ru-RU" sz="2800" b="0" i="0" u="none" strike="noStrike" kern="1200" cap="all" spc="0" normalizeH="0" baseline="0" noProof="0" dirty="0">
              <a:ln>
                <a:noFill/>
              </a:ln>
              <a:solidFill>
                <a:srgbClr val="C00000"/>
              </a:solidFill>
              <a:effectLst>
                <a:reflection blurRad="12700" stA="48000" endA="300" endPos="55000" dir="5400000" sy="-9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" name="Рисунок 4" descr="e065c8d52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72000" y="1556792"/>
            <a:ext cx="3600400" cy="27003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457200"/>
            <a:ext cx="9144000" cy="1963688"/>
          </a:xfrm>
        </p:spPr>
        <p:txBody>
          <a:bodyPr>
            <a:normAutofit/>
            <a:scene3d>
              <a:camera prst="isometricOffAxis1Right"/>
              <a:lightRig rig="threePt" dir="t"/>
            </a:scene3d>
          </a:bodyPr>
          <a:lstStyle/>
          <a:p>
            <a:r>
              <a:rPr lang="kk-KZ" b="1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Электр тоғы өткен кезде зардап шегушінің жеке түйсінулері әртүрлі:</a:t>
            </a:r>
            <a:endParaRPr lang="ru-RU" b="1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2636912"/>
            <a:ext cx="8686800" cy="3443213"/>
          </a:xfrm>
        </p:spPr>
        <p:txBody>
          <a:bodyPr/>
          <a:lstStyle/>
          <a:p>
            <a:r>
              <a:rPr lang="kk-KZ" dirty="0" smtClean="0"/>
              <a:t>Жеңіл соққы;</a:t>
            </a:r>
          </a:p>
          <a:p>
            <a:r>
              <a:rPr lang="kk-KZ" dirty="0" smtClean="0"/>
              <a:t>Дененің күйіп ашуы;</a:t>
            </a:r>
          </a:p>
          <a:p>
            <a:r>
              <a:rPr lang="kk-KZ" dirty="0" smtClean="0"/>
              <a:t>Бұлшық еттің құрысуы;</a:t>
            </a:r>
          </a:p>
          <a:p>
            <a:r>
              <a:rPr lang="kk-KZ" dirty="0" smtClean="0"/>
              <a:t>Дірілдеу ;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59832" y="457200"/>
            <a:ext cx="5931768" cy="838200"/>
          </a:xfrm>
        </p:spPr>
        <p:txBody>
          <a:bodyPr/>
          <a:lstStyle/>
          <a:p>
            <a:r>
              <a:rPr lang="kk-KZ" dirty="0" smtClean="0"/>
              <a:t>Белгілері:</a:t>
            </a:r>
            <a:endParaRPr lang="ru-RU" dirty="0"/>
          </a:p>
        </p:txBody>
      </p:sp>
      <p:pic>
        <p:nvPicPr>
          <p:cNvPr id="4" name="Содержимое 3" descr="image008_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39552" y="1556792"/>
            <a:ext cx="3771900" cy="2730500"/>
          </a:xfrm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4355976" y="1340768"/>
            <a:ext cx="4788024" cy="3672408"/>
          </a:xfrm>
          <a:prstGeom prst="rect">
            <a:avLst/>
          </a:prstGeom>
        </p:spPr>
        <p:txBody>
          <a:bodyPr vert="horz" anchor="ctr">
            <a:normAutofit fontScale="925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kk-KZ" sz="3600" cap="all" dirty="0" smtClean="0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rPr>
              <a:t>Тері жамылғыларының ағаруы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kk-KZ" sz="36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Сілекейдің</a:t>
            </a:r>
            <a:r>
              <a:rPr kumimoji="0" lang="kk-KZ" sz="3600" b="0" i="0" u="none" strike="noStrike" kern="1200" cap="all" spc="0" normalizeH="0" noProof="0" dirty="0" smtClean="0">
                <a:ln>
                  <a:noFill/>
                </a:ln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 көп бөлінуі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kk-KZ" sz="3600" cap="all" baseline="0" dirty="0" smtClean="0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rPr>
              <a:t>Құсықтың</a:t>
            </a:r>
            <a:r>
              <a:rPr lang="kk-KZ" sz="3600" cap="all" dirty="0" smtClean="0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rPr>
              <a:t> келуі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kk-KZ" sz="3600" cap="all" dirty="0" smtClean="0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rPr>
              <a:t>Жүрек төңірегінің сырқырауы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3600" b="0" i="0" u="none" strike="noStrike" kern="1200" cap="all" spc="0" normalizeH="0" baseline="0" noProof="0" dirty="0">
              <a:ln>
                <a:noFill/>
              </a:ln>
              <a:solidFill>
                <a:schemeClr val="tx2"/>
              </a:solidFill>
              <a:effectLst>
                <a:reflection blurRad="12700" stA="48000" endA="300" endPos="55000" dir="5400000" sy="-9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539552" y="4653136"/>
            <a:ext cx="8604448" cy="1800200"/>
          </a:xfrm>
          <a:prstGeom prst="rect">
            <a:avLst/>
          </a:prstGeom>
        </p:spPr>
        <p:txBody>
          <a:bodyPr vert="horz" anchor="ctr">
            <a:prstTxWarp prst="textChevron">
              <a:avLst/>
            </a:prstTxWarp>
            <a:normAutofit fontScale="9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3600" b="0" i="0" u="none" strike="noStrike" kern="1200" cap="all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>
                  <a:reflection blurRad="12700" stA="48000" endA="300" endPos="55000" dir="5400000" sy="-9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Тоқтың</a:t>
            </a:r>
            <a:r>
              <a:rPr kumimoji="0" lang="kk-KZ" sz="3600" b="0" i="0" u="none" strike="noStrike" kern="1200" cap="all" spc="0" normalizeH="0" noProof="0" dirty="0" smtClean="0">
                <a:ln>
                  <a:noFill/>
                </a:ln>
                <a:solidFill>
                  <a:srgbClr val="C00000"/>
                </a:solidFill>
                <a:effectLst>
                  <a:reflection blurRad="12700" stA="48000" endA="300" endPos="55000" dir="5400000" sy="-9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 әсерінін жойғаннан кейін зардап шегуші шаршауды, бүкіл денесіндегі ауырлықты, еңсесін басуды немесе қозуды сезінеді.</a:t>
            </a:r>
            <a:endParaRPr kumimoji="0" lang="ru-RU" sz="3600" b="0" i="0" u="none" strike="noStrike" kern="1200" cap="all" spc="0" normalizeH="0" baseline="0" noProof="0" dirty="0">
              <a:ln>
                <a:noFill/>
              </a:ln>
              <a:solidFill>
                <a:srgbClr val="C00000"/>
              </a:solidFill>
              <a:effectLst>
                <a:reflection blurRad="12700" stA="48000" endA="300" endPos="55000" dir="5400000" sy="-9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ima1ges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55784" cy="6858000"/>
          </a:xfrm>
          <a:prstGeom prst="rect">
            <a:avLst/>
          </a:prstGeom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620688"/>
            <a:ext cx="8686800" cy="5459437"/>
          </a:xfrm>
        </p:spPr>
        <p:txBody>
          <a:bodyPr>
            <a:noAutofit/>
          </a:bodyPr>
          <a:lstStyle/>
          <a:p>
            <a:r>
              <a:rPr lang="kk-KZ" sz="4000" dirty="0" smtClean="0">
                <a:solidFill>
                  <a:srgbClr val="FFFF00"/>
                </a:solidFill>
              </a:rPr>
              <a:t>Электр жарақаты кезіндегі жүйке  жүйесіне электр тогының әсері нәтижесінде пайда болған ортақ құбылыстар аса қауіпті.</a:t>
            </a:r>
          </a:p>
          <a:p>
            <a:r>
              <a:rPr lang="kk-KZ" sz="4000" dirty="0" smtClean="0">
                <a:solidFill>
                  <a:srgbClr val="FFFF00"/>
                </a:solidFill>
              </a:rPr>
              <a:t>Тоқ соққан адам бірден есінен айырылады, бұлшық еттің қысқаруынан кейде зардап шегушіні электр тоғы бар өткізгіштен ажырату өте қиынға түседі.</a:t>
            </a:r>
            <a:endParaRPr lang="ru-RU" sz="40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188640"/>
            <a:ext cx="8686800" cy="1872208"/>
          </a:xfrm>
        </p:spPr>
        <p:txBody>
          <a:bodyPr>
            <a:prstTxWarp prst="textChevron">
              <a:avLst/>
            </a:prstTxWarp>
            <a:normAutofit fontScale="90000"/>
          </a:bodyPr>
          <a:lstStyle/>
          <a:p>
            <a:pPr algn="ctr"/>
            <a:r>
              <a:rPr lang="kk-KZ" dirty="0" smtClean="0">
                <a:solidFill>
                  <a:srgbClr val="7030A0"/>
                </a:solidFill>
                <a:effectLst/>
              </a:rPr>
              <a:t>Жүйке клеткаларының зақымдалуының нәтижесінде сырқаттар ауыр күйде бастан өткереді</a:t>
            </a:r>
            <a:endParaRPr lang="ru-RU" dirty="0">
              <a:solidFill>
                <a:srgbClr val="7030A0"/>
              </a:solidFill>
              <a:effectLst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2348880"/>
            <a:ext cx="8686800" cy="3731245"/>
          </a:xfrm>
        </p:spPr>
        <p:txBody>
          <a:bodyPr>
            <a:normAutofit/>
          </a:bodyPr>
          <a:lstStyle/>
          <a:p>
            <a:r>
              <a:rPr lang="kk-KZ" sz="3600" dirty="0" smtClean="0">
                <a:latin typeface="Times New Roman KZ" pitchFamily="18" charset="0"/>
                <a:ea typeface="Times New Roman KZ" pitchFamily="18" charset="0"/>
              </a:rPr>
              <a:t>Естен айырылу;</a:t>
            </a:r>
          </a:p>
          <a:p>
            <a:r>
              <a:rPr lang="kk-KZ" sz="3600" dirty="0" smtClean="0">
                <a:latin typeface="Times New Roman KZ" pitchFamily="18" charset="0"/>
                <a:ea typeface="Times New Roman KZ" pitchFamily="18" charset="0"/>
              </a:rPr>
              <a:t>Дене температурасын төмендету;</a:t>
            </a:r>
          </a:p>
          <a:p>
            <a:r>
              <a:rPr lang="kk-KZ" sz="3600" dirty="0" smtClean="0">
                <a:latin typeface="Times New Roman KZ" pitchFamily="18" charset="0"/>
                <a:ea typeface="Times New Roman KZ" pitchFamily="18" charset="0"/>
              </a:rPr>
              <a:t>Тыныс алуының тоқтауы;</a:t>
            </a:r>
          </a:p>
          <a:p>
            <a:r>
              <a:rPr lang="kk-KZ" sz="3600" dirty="0" smtClean="0">
                <a:latin typeface="Times New Roman KZ" pitchFamily="18" charset="0"/>
                <a:ea typeface="Times New Roman KZ" pitchFamily="18" charset="0"/>
              </a:rPr>
              <a:t>Жүрек қызметінің әлсіреуі;</a:t>
            </a:r>
          </a:p>
          <a:p>
            <a:r>
              <a:rPr lang="kk-KZ" sz="3600" dirty="0" smtClean="0">
                <a:latin typeface="Times New Roman KZ" pitchFamily="18" charset="0"/>
                <a:ea typeface="Times New Roman KZ" pitchFamily="18" charset="0"/>
              </a:rPr>
              <a:t>Дененнің құрысуы;</a:t>
            </a:r>
            <a:endParaRPr lang="ru-RU" sz="3600" dirty="0">
              <a:latin typeface="Times New Roman KZ" pitchFamily="18" charset="0"/>
              <a:ea typeface="Times New Roman KZ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1315616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err="1" smtClean="0"/>
              <a:t>Электр</a:t>
            </a:r>
            <a:r>
              <a:rPr lang="en-US" dirty="0" smtClean="0"/>
              <a:t> </a:t>
            </a:r>
            <a:r>
              <a:rPr lang="en-US" dirty="0" err="1" smtClean="0"/>
              <a:t>жарақаты</a:t>
            </a:r>
            <a:r>
              <a:rPr lang="en-US" dirty="0" smtClean="0"/>
              <a:t>  </a:t>
            </a:r>
            <a:r>
              <a:rPr lang="en-US" dirty="0" err="1" smtClean="0"/>
              <a:t>төрт</a:t>
            </a:r>
            <a:r>
              <a:rPr lang="en-US" dirty="0" smtClean="0"/>
              <a:t> </a:t>
            </a:r>
            <a:r>
              <a:rPr lang="en-US" dirty="0" err="1" smtClean="0"/>
              <a:t>дәрежеге</a:t>
            </a:r>
            <a:r>
              <a:rPr lang="en-US" dirty="0" smtClean="0"/>
              <a:t> </a:t>
            </a:r>
            <a:r>
              <a:rPr lang="en-US" dirty="0" err="1" smtClean="0"/>
              <a:t>бөлінеді</a:t>
            </a:r>
            <a:r>
              <a:rPr lang="en-US" dirty="0" smtClean="0"/>
              <a:t>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I-</a:t>
            </a:r>
            <a:r>
              <a:rPr lang="en-US" dirty="0" err="1" smtClean="0">
                <a:solidFill>
                  <a:srgbClr val="FF0000"/>
                </a:solidFill>
              </a:rPr>
              <a:t>дәрежеде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зардап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шегуші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есінен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айырылмай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бұлшық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етінің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дірілін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сезінеді</a:t>
            </a:r>
            <a:r>
              <a:rPr lang="en-US" dirty="0" smtClean="0">
                <a:solidFill>
                  <a:srgbClr val="FF0000"/>
                </a:solidFill>
              </a:rPr>
              <a:t>;</a:t>
            </a:r>
            <a:endParaRPr lang="ru-RU" dirty="0" smtClean="0">
              <a:solidFill>
                <a:srgbClr val="FF0000"/>
              </a:solidFill>
            </a:endParaRPr>
          </a:p>
          <a:p>
            <a:r>
              <a:rPr lang="en-US" dirty="0" smtClean="0">
                <a:solidFill>
                  <a:srgbClr val="00B050"/>
                </a:solidFill>
              </a:rPr>
              <a:t>II-</a:t>
            </a:r>
            <a:r>
              <a:rPr lang="en-US" dirty="0" err="1" smtClean="0">
                <a:solidFill>
                  <a:srgbClr val="00B050"/>
                </a:solidFill>
              </a:rPr>
              <a:t>дәрежеде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 err="1" smtClean="0">
                <a:solidFill>
                  <a:srgbClr val="00B050"/>
                </a:solidFill>
              </a:rPr>
              <a:t>зардап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 err="1" smtClean="0">
                <a:solidFill>
                  <a:srgbClr val="00B050"/>
                </a:solidFill>
              </a:rPr>
              <a:t>шегушінің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 err="1" smtClean="0">
                <a:solidFill>
                  <a:srgbClr val="00B050"/>
                </a:solidFill>
              </a:rPr>
              <a:t>бұлшық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 err="1" smtClean="0">
                <a:solidFill>
                  <a:srgbClr val="00B050"/>
                </a:solidFill>
              </a:rPr>
              <a:t>еті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 err="1" smtClean="0">
                <a:solidFill>
                  <a:srgbClr val="00B050"/>
                </a:solidFill>
              </a:rPr>
              <a:t>дірілдеп</a:t>
            </a:r>
            <a:r>
              <a:rPr lang="en-US" dirty="0" smtClean="0">
                <a:solidFill>
                  <a:srgbClr val="00B050"/>
                </a:solidFill>
              </a:rPr>
              <a:t>, </a:t>
            </a:r>
            <a:r>
              <a:rPr lang="en-US" dirty="0" err="1" smtClean="0">
                <a:solidFill>
                  <a:srgbClr val="00B050"/>
                </a:solidFill>
              </a:rPr>
              <a:t>артынша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 err="1" smtClean="0">
                <a:solidFill>
                  <a:srgbClr val="00B050"/>
                </a:solidFill>
              </a:rPr>
              <a:t>есінен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 err="1" smtClean="0">
                <a:solidFill>
                  <a:srgbClr val="00B050"/>
                </a:solidFill>
              </a:rPr>
              <a:t>айырылады</a:t>
            </a:r>
            <a:r>
              <a:rPr lang="en-US" dirty="0" smtClean="0">
                <a:solidFill>
                  <a:srgbClr val="00B050"/>
                </a:solidFill>
              </a:rPr>
              <a:t>;</a:t>
            </a:r>
            <a:endParaRPr lang="ru-RU" dirty="0" smtClean="0">
              <a:solidFill>
                <a:srgbClr val="00B050"/>
              </a:solidFill>
            </a:endParaRPr>
          </a:p>
          <a:p>
            <a:r>
              <a:rPr lang="en-US" dirty="0" smtClean="0">
                <a:solidFill>
                  <a:srgbClr val="0070C0"/>
                </a:solidFill>
              </a:rPr>
              <a:t>III-</a:t>
            </a:r>
            <a:r>
              <a:rPr lang="en-US" dirty="0" err="1" smtClean="0">
                <a:solidFill>
                  <a:srgbClr val="0070C0"/>
                </a:solidFill>
              </a:rPr>
              <a:t>дәрежеде</a:t>
            </a:r>
            <a:r>
              <a:rPr lang="en-US" dirty="0" smtClean="0">
                <a:solidFill>
                  <a:srgbClr val="0070C0"/>
                </a:solidFill>
              </a:rPr>
              <a:t> </a:t>
            </a:r>
            <a:r>
              <a:rPr lang="en-US" dirty="0" err="1" smtClean="0">
                <a:solidFill>
                  <a:srgbClr val="0070C0"/>
                </a:solidFill>
              </a:rPr>
              <a:t>зардап</a:t>
            </a:r>
            <a:r>
              <a:rPr lang="en-US" dirty="0" smtClean="0">
                <a:solidFill>
                  <a:srgbClr val="0070C0"/>
                </a:solidFill>
              </a:rPr>
              <a:t> </a:t>
            </a:r>
            <a:r>
              <a:rPr lang="en-US" dirty="0" err="1" smtClean="0">
                <a:solidFill>
                  <a:srgbClr val="0070C0"/>
                </a:solidFill>
              </a:rPr>
              <a:t>шегушіде</a:t>
            </a:r>
            <a:r>
              <a:rPr lang="en-US" dirty="0" smtClean="0">
                <a:solidFill>
                  <a:srgbClr val="0070C0"/>
                </a:solidFill>
              </a:rPr>
              <a:t> </a:t>
            </a:r>
            <a:r>
              <a:rPr lang="en-US" dirty="0" err="1" smtClean="0">
                <a:solidFill>
                  <a:srgbClr val="0070C0"/>
                </a:solidFill>
              </a:rPr>
              <a:t>есінен</a:t>
            </a:r>
            <a:r>
              <a:rPr lang="en-US" dirty="0" smtClean="0">
                <a:solidFill>
                  <a:srgbClr val="0070C0"/>
                </a:solidFill>
              </a:rPr>
              <a:t> </a:t>
            </a:r>
            <a:r>
              <a:rPr lang="en-US" dirty="0" err="1" smtClean="0">
                <a:solidFill>
                  <a:srgbClr val="0070C0"/>
                </a:solidFill>
              </a:rPr>
              <a:t>айырылумен</a:t>
            </a:r>
            <a:r>
              <a:rPr lang="en-US" dirty="0" smtClean="0">
                <a:solidFill>
                  <a:srgbClr val="0070C0"/>
                </a:solidFill>
              </a:rPr>
              <a:t> </a:t>
            </a:r>
            <a:r>
              <a:rPr lang="en-US" dirty="0" err="1" smtClean="0">
                <a:solidFill>
                  <a:srgbClr val="0070C0"/>
                </a:solidFill>
              </a:rPr>
              <a:t>қатар</a:t>
            </a:r>
            <a:r>
              <a:rPr lang="en-US" dirty="0" smtClean="0">
                <a:solidFill>
                  <a:srgbClr val="0070C0"/>
                </a:solidFill>
              </a:rPr>
              <a:t>   </a:t>
            </a:r>
            <a:r>
              <a:rPr lang="en-US" dirty="0" err="1" smtClean="0">
                <a:solidFill>
                  <a:srgbClr val="0070C0"/>
                </a:solidFill>
              </a:rPr>
              <a:t>жүрек</a:t>
            </a:r>
            <a:r>
              <a:rPr lang="en-US" dirty="0" smtClean="0">
                <a:solidFill>
                  <a:srgbClr val="0070C0"/>
                </a:solidFill>
              </a:rPr>
              <a:t> </a:t>
            </a:r>
            <a:r>
              <a:rPr lang="en-US" dirty="0" err="1" smtClean="0">
                <a:solidFill>
                  <a:srgbClr val="0070C0"/>
                </a:solidFill>
              </a:rPr>
              <a:t>қызметі</a:t>
            </a:r>
            <a:r>
              <a:rPr lang="en-US" dirty="0" smtClean="0">
                <a:solidFill>
                  <a:srgbClr val="0070C0"/>
                </a:solidFill>
              </a:rPr>
              <a:t> </a:t>
            </a:r>
            <a:r>
              <a:rPr lang="en-US" dirty="0" err="1" smtClean="0">
                <a:solidFill>
                  <a:srgbClr val="0070C0"/>
                </a:solidFill>
              </a:rPr>
              <a:t>мен</a:t>
            </a:r>
            <a:r>
              <a:rPr lang="en-US" dirty="0" smtClean="0">
                <a:solidFill>
                  <a:srgbClr val="0070C0"/>
                </a:solidFill>
              </a:rPr>
              <a:t> </a:t>
            </a:r>
            <a:r>
              <a:rPr lang="en-US" dirty="0" err="1" smtClean="0">
                <a:solidFill>
                  <a:srgbClr val="0070C0"/>
                </a:solidFill>
              </a:rPr>
              <a:t>тыныс</a:t>
            </a:r>
            <a:r>
              <a:rPr lang="en-US" dirty="0" smtClean="0">
                <a:solidFill>
                  <a:srgbClr val="0070C0"/>
                </a:solidFill>
              </a:rPr>
              <a:t> </a:t>
            </a:r>
            <a:r>
              <a:rPr lang="en-US" dirty="0" err="1" smtClean="0">
                <a:solidFill>
                  <a:srgbClr val="0070C0"/>
                </a:solidFill>
              </a:rPr>
              <a:t>алуы</a:t>
            </a:r>
            <a:r>
              <a:rPr lang="en-US" dirty="0" smtClean="0">
                <a:solidFill>
                  <a:srgbClr val="0070C0"/>
                </a:solidFill>
              </a:rPr>
              <a:t> </a:t>
            </a:r>
            <a:r>
              <a:rPr lang="en-US" dirty="0" err="1" smtClean="0">
                <a:solidFill>
                  <a:srgbClr val="0070C0"/>
                </a:solidFill>
              </a:rPr>
              <a:t>бұзылады</a:t>
            </a:r>
            <a:r>
              <a:rPr lang="en-US" dirty="0" smtClean="0">
                <a:solidFill>
                  <a:srgbClr val="0070C0"/>
                </a:solidFill>
              </a:rPr>
              <a:t>;</a:t>
            </a:r>
            <a:endParaRPr lang="ru-RU" dirty="0" smtClean="0">
              <a:solidFill>
                <a:srgbClr val="0070C0"/>
              </a:solidFill>
            </a:endParaRPr>
          </a:p>
          <a:p>
            <a:r>
              <a:rPr lang="en-US" dirty="0" smtClean="0">
                <a:solidFill>
                  <a:srgbClr val="7030A0"/>
                </a:solidFill>
              </a:rPr>
              <a:t>IV</a:t>
            </a:r>
            <a:r>
              <a:rPr lang="ru-RU" dirty="0" err="1" smtClean="0">
                <a:solidFill>
                  <a:srgbClr val="7030A0"/>
                </a:solidFill>
              </a:rPr>
              <a:t>-дәрежеде зардап</a:t>
            </a:r>
            <a:r>
              <a:rPr lang="ru-RU" dirty="0" smtClean="0">
                <a:solidFill>
                  <a:srgbClr val="7030A0"/>
                </a:solidFill>
              </a:rPr>
              <a:t> </a:t>
            </a:r>
            <a:r>
              <a:rPr lang="ru-RU" dirty="0" err="1" smtClean="0">
                <a:solidFill>
                  <a:srgbClr val="7030A0"/>
                </a:solidFill>
              </a:rPr>
              <a:t>шегуші</a:t>
            </a:r>
            <a:r>
              <a:rPr lang="ru-RU" dirty="0" smtClean="0">
                <a:solidFill>
                  <a:srgbClr val="7030A0"/>
                </a:solidFill>
              </a:rPr>
              <a:t> </a:t>
            </a:r>
            <a:r>
              <a:rPr lang="ru-RU" dirty="0" err="1" smtClean="0">
                <a:solidFill>
                  <a:srgbClr val="7030A0"/>
                </a:solidFill>
              </a:rPr>
              <a:t>клиникалық өлім жағдайында болады</a:t>
            </a:r>
            <a:r>
              <a:rPr lang="ru-RU" dirty="0" smtClean="0">
                <a:solidFill>
                  <a:srgbClr val="7030A0"/>
                </a:solidFill>
              </a:rPr>
              <a:t>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2230567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385148" y="3212976"/>
            <a:ext cx="2758852" cy="315899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Электр </a:t>
            </a:r>
            <a:r>
              <a:rPr lang="ru-RU" dirty="0" err="1" smtClean="0"/>
              <a:t>жарақатындағы алғашқы медициналық көмек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 rot="20886113">
            <a:off x="383702" y="2311335"/>
            <a:ext cx="4699248" cy="4133777"/>
          </a:xfrm>
        </p:spPr>
        <p:txBody>
          <a:bodyPr/>
          <a:lstStyle/>
          <a:p>
            <a:r>
              <a:rPr lang="ru-RU" dirty="0" err="1" smtClean="0"/>
              <a:t>Алғашқы  көмек көрсеткен кездегі</a:t>
            </a:r>
            <a:r>
              <a:rPr lang="ru-RU" dirty="0" smtClean="0"/>
              <a:t> </a:t>
            </a:r>
            <a:r>
              <a:rPr lang="ru-RU" dirty="0" err="1" smtClean="0"/>
              <a:t>басты</a:t>
            </a:r>
            <a:r>
              <a:rPr lang="ru-RU" dirty="0" smtClean="0"/>
              <a:t> </a:t>
            </a:r>
            <a:r>
              <a:rPr lang="ru-RU" dirty="0" err="1" smtClean="0"/>
              <a:t>сәттердің бірі</a:t>
            </a:r>
            <a:r>
              <a:rPr lang="ru-RU" dirty="0" smtClean="0"/>
              <a:t>- </a:t>
            </a:r>
            <a:r>
              <a:rPr lang="ru-RU" dirty="0" err="1" smtClean="0">
                <a:solidFill>
                  <a:srgbClr val="C00000"/>
                </a:solidFill>
              </a:rPr>
              <a:t>зардап</a:t>
            </a:r>
            <a:r>
              <a:rPr lang="ru-RU" dirty="0" smtClean="0">
                <a:solidFill>
                  <a:srgbClr val="C00000"/>
                </a:solidFill>
              </a:rPr>
              <a:t> </a:t>
            </a:r>
            <a:r>
              <a:rPr lang="ru-RU" dirty="0" err="1" smtClean="0">
                <a:solidFill>
                  <a:srgbClr val="C00000"/>
                </a:solidFill>
              </a:rPr>
              <a:t>шегушіні</a:t>
            </a:r>
            <a:r>
              <a:rPr lang="ru-RU" dirty="0" smtClean="0">
                <a:solidFill>
                  <a:srgbClr val="C00000"/>
                </a:solidFill>
              </a:rPr>
              <a:t> </a:t>
            </a:r>
            <a:r>
              <a:rPr lang="ru-RU" dirty="0" err="1" smtClean="0">
                <a:solidFill>
                  <a:srgbClr val="C00000"/>
                </a:solidFill>
              </a:rPr>
              <a:t>электр</a:t>
            </a:r>
            <a:r>
              <a:rPr lang="ru-RU" dirty="0" smtClean="0">
                <a:solidFill>
                  <a:srgbClr val="C00000"/>
                </a:solidFill>
              </a:rPr>
              <a:t> </a:t>
            </a:r>
            <a:r>
              <a:rPr lang="ru-RU" dirty="0" err="1" smtClean="0">
                <a:solidFill>
                  <a:srgbClr val="C00000"/>
                </a:solidFill>
              </a:rPr>
              <a:t>тоғынан </a:t>
            </a:r>
            <a:r>
              <a:rPr lang="ru-RU" dirty="0" smtClean="0">
                <a:solidFill>
                  <a:srgbClr val="C00000"/>
                </a:solidFill>
              </a:rPr>
              <a:t>тез </a:t>
            </a:r>
            <a:r>
              <a:rPr lang="ru-RU" dirty="0" err="1" smtClean="0">
                <a:solidFill>
                  <a:srgbClr val="C00000"/>
                </a:solidFill>
              </a:rPr>
              <a:t>босату</a:t>
            </a:r>
            <a:r>
              <a:rPr lang="ru-RU" dirty="0" smtClean="0"/>
              <a:t>. </a:t>
            </a:r>
            <a:endParaRPr lang="ru-RU" dirty="0"/>
          </a:p>
        </p:txBody>
      </p:sp>
      <p:pic>
        <p:nvPicPr>
          <p:cNvPr id="4" name="Рисунок 3" descr="pervaya-pomosch-7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148064" y="1772816"/>
            <a:ext cx="2857500" cy="195262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692696"/>
            <a:ext cx="8299648" cy="2448272"/>
          </a:xfrm>
        </p:spPr>
        <p:txBody>
          <a:bodyPr>
            <a:normAutofit fontScale="77500" lnSpcReduction="20000"/>
          </a:bodyPr>
          <a:lstStyle/>
          <a:p>
            <a:r>
              <a:rPr lang="kk-KZ" sz="4000" dirty="0" smtClean="0"/>
              <a:t>Зардап шегушіні өткізгіштен босатып, қауіпсіз жерге апарғаннан кейін оны мұқият тексеру қажет.</a:t>
            </a:r>
          </a:p>
          <a:p>
            <a:r>
              <a:rPr lang="kk-KZ" sz="4000" dirty="0" smtClean="0"/>
              <a:t>Жергілікті закымдануды термиялық күйік кезіндегі сияқты емдеп, таңғышпен жабады.</a:t>
            </a:r>
            <a:endParaRPr lang="ru-RU" sz="4000" dirty="0"/>
          </a:p>
        </p:txBody>
      </p:sp>
      <p:pic>
        <p:nvPicPr>
          <p:cNvPr id="4" name="Рисунок 3" descr="48221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5536" y="3068960"/>
            <a:ext cx="4286250" cy="2857500"/>
          </a:xfrm>
          <a:prstGeom prst="rect">
            <a:avLst/>
          </a:prstGeom>
        </p:spPr>
      </p:pic>
      <p:pic>
        <p:nvPicPr>
          <p:cNvPr id="5" name="Рисунок 4" descr="images.jpe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88024" y="3068960"/>
            <a:ext cx="3916856" cy="2808312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404664"/>
            <a:ext cx="8686800" cy="5675461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itchFamily="2" charset="2"/>
              <a:buChar char="Ø"/>
            </a:pPr>
            <a:r>
              <a:rPr lang="kk-KZ" dirty="0" smtClean="0">
                <a:solidFill>
                  <a:srgbClr val="7030A0"/>
                </a:solidFill>
                <a:effectLst/>
              </a:rPr>
              <a:t>Электр жарқатын алған барлық адам ауруханада жатуы тиіс. Осындай сырқаттарды стационарға тасымалданған кезде жасанды тыныс алдырудытоқтатпау керек, ол жүйелі, табанды және үздіксіз жүргізілуге тиіс.</a:t>
            </a:r>
          </a:p>
          <a:p>
            <a:pPr>
              <a:buFont typeface="Wingdings" pitchFamily="2" charset="2"/>
              <a:buChar char="Ø"/>
            </a:pPr>
            <a:r>
              <a:rPr lang="kk-KZ" dirty="0" smtClean="0">
                <a:solidFill>
                  <a:srgbClr val="0070C0"/>
                </a:solidFill>
              </a:rPr>
              <a:t>Жүрек тоқтаған кезде алғашқы көмек жасанды тыныс алдыруы мен жүректің сыртқы сылауын біруақытта жүргізу арқылы ертерек басталуға тиіс.</a:t>
            </a:r>
          </a:p>
          <a:p>
            <a:pPr>
              <a:buFont typeface="Wingdings" pitchFamily="2" charset="2"/>
              <a:buChar char="Ø"/>
            </a:pPr>
            <a:r>
              <a:rPr lang="kk-KZ" dirty="0" smtClean="0">
                <a:solidFill>
                  <a:srgbClr val="00B050"/>
                </a:solidFill>
              </a:rPr>
              <a:t>Егер жасанды тыныс алдыру мен жүректі сылау мүмкіндігі болса оны жүрек дәрі-дәрмектер және тыныс алуды қоздыратын дәрмектерді берумен орайластыру қажет.</a:t>
            </a:r>
            <a:endParaRPr lang="ru-RU" dirty="0">
              <a:solidFill>
                <a:srgbClr val="00B050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4844008"/>
          </a:xfrm>
        </p:spPr>
        <p:txBody>
          <a:bodyPr>
            <a:prstTxWarp prst="textChevron">
              <a:avLst/>
            </a:prstTxWarp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kk-KZ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Назарларыңызға </a:t>
            </a:r>
            <a:br>
              <a:rPr lang="kk-KZ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kk-KZ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рахмет</a:t>
            </a:r>
            <a:endParaRPr lang="ru-RU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111</TotalTime>
  <Words>309</Words>
  <Application>Microsoft Office PowerPoint</Application>
  <PresentationFormat>Экран (4:3)</PresentationFormat>
  <Paragraphs>40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Трек</vt:lpstr>
      <vt:lpstr>Электр тоғының Адам ағзасына әсері</vt:lpstr>
      <vt:lpstr>Электр тоғының әсерінен болатын зақым электр жарақаты деп аталады</vt:lpstr>
      <vt:lpstr>Тоқтың соғуы – организмге:</vt:lpstr>
      <vt:lpstr>Электр тоғы өткен кезде зардап шегушінің жеке түйсінулері әртүрлі:</vt:lpstr>
      <vt:lpstr>Белгілері:</vt:lpstr>
      <vt:lpstr>Слайд 6</vt:lpstr>
      <vt:lpstr>Жүйке клеткаларының зақымдалуының нәтижесінде сырқаттар ауыр күйде бастан өткереді</vt:lpstr>
      <vt:lpstr>Электр жарақаты  төрт дәрежеге бөлінеді: </vt:lpstr>
      <vt:lpstr>Электр жарақатындағы алғашқы медициналық көмек</vt:lpstr>
      <vt:lpstr>Слайд 10</vt:lpstr>
      <vt:lpstr>Слайд 11</vt:lpstr>
      <vt:lpstr>Назарларыңызға  рахмет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Электр тоғының Адам ағзасына әсері</dc:title>
  <dc:creator>Acer</dc:creator>
  <cp:lastModifiedBy>Acer</cp:lastModifiedBy>
  <cp:revision>24</cp:revision>
  <dcterms:created xsi:type="dcterms:W3CDTF">2013-12-11T13:16:53Z</dcterms:created>
  <dcterms:modified xsi:type="dcterms:W3CDTF">2013-12-11T15:19:02Z</dcterms:modified>
</cp:coreProperties>
</file>